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9" autoAdjust="0"/>
    <p:restoredTop sz="94718" autoAdjust="0"/>
  </p:normalViewPr>
  <p:slideViewPr>
    <p:cSldViewPr>
      <p:cViewPr varScale="1">
        <p:scale>
          <a:sx n="70" d="100"/>
          <a:sy n="70" d="100"/>
        </p:scale>
        <p:origin x="-136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B88226-386B-4F3C-9A82-8040E73D5C4D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826C2C-07FE-4733-AC56-0607E2C281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1571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26C2C-07FE-4733-AC56-0607E2C28138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4/14/2020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0"/>
            <a:ext cx="7851648" cy="18288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pc="5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Հայաստանի</a:t>
            </a:r>
            <a:r>
              <a:rPr lang="en-US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pc="5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տեսարժան</a:t>
            </a:r>
            <a:r>
              <a:rPr lang="en-US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pc="5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վայրեր</a:t>
            </a:r>
            <a:endParaRPr lang="en-US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191000"/>
            <a:ext cx="7854696" cy="1752600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 smtClean="0"/>
              <a:t>Մխիթար</a:t>
            </a:r>
            <a:r>
              <a:rPr lang="ru-RU" dirty="0" smtClean="0"/>
              <a:t> </a:t>
            </a:r>
            <a:r>
              <a:rPr lang="ru-RU" dirty="0" err="1" smtClean="0"/>
              <a:t>Սեբաստացի</a:t>
            </a:r>
            <a:r>
              <a:rPr lang="ru-RU" dirty="0" smtClean="0"/>
              <a:t> </a:t>
            </a:r>
            <a:r>
              <a:rPr lang="ru-RU" dirty="0" err="1" smtClean="0"/>
              <a:t>կրթահամալիր</a:t>
            </a:r>
            <a:endParaRPr lang="ru-RU" dirty="0" smtClean="0"/>
          </a:p>
          <a:p>
            <a:r>
              <a:rPr lang="ru-RU" dirty="0" err="1" smtClean="0"/>
              <a:t>Հարավային</a:t>
            </a:r>
            <a:r>
              <a:rPr lang="ru-RU" dirty="0" smtClean="0"/>
              <a:t> </a:t>
            </a:r>
            <a:r>
              <a:rPr lang="ru-RU" dirty="0" err="1" smtClean="0"/>
              <a:t>դպրոց</a:t>
            </a:r>
            <a:endParaRPr lang="ru-RU" dirty="0" smtClean="0"/>
          </a:p>
          <a:p>
            <a:r>
              <a:rPr lang="en-US" dirty="0" smtClean="0"/>
              <a:t>3-րդ</a:t>
            </a:r>
            <a:r>
              <a:rPr lang="ru-RU" dirty="0" smtClean="0"/>
              <a:t> </a:t>
            </a:r>
            <a:r>
              <a:rPr lang="ru-RU" dirty="0" err="1" smtClean="0"/>
              <a:t>դասարան</a:t>
            </a:r>
            <a:endParaRPr lang="en-US" dirty="0" smtClean="0"/>
          </a:p>
          <a:p>
            <a:r>
              <a:rPr lang="ru-RU" dirty="0" err="1" smtClean="0"/>
              <a:t>Ալեք</a:t>
            </a:r>
            <a:r>
              <a:rPr lang="ru-RU" dirty="0" smtClean="0"/>
              <a:t> </a:t>
            </a:r>
            <a:r>
              <a:rPr lang="ru-RU" dirty="0" err="1" smtClean="0"/>
              <a:t>Վարդանյան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838200"/>
            <a:ext cx="6781800" cy="762000"/>
          </a:xfrm>
        </p:spPr>
        <p:txBody>
          <a:bodyPr>
            <a:normAutofit fontScale="70000" lnSpcReduction="20000"/>
          </a:bodyPr>
          <a:lstStyle/>
          <a:p>
            <a:r>
              <a:rPr lang="en-US" smtClean="0"/>
              <a:t>Հայաստանը, </a:t>
            </a:r>
            <a:r>
              <a:rPr lang="en-US" err="1" smtClean="0"/>
              <a:t>Երկրի</a:t>
            </a:r>
            <a:r>
              <a:rPr lang="en-US" smtClean="0"/>
              <a:t> </a:t>
            </a:r>
            <a:r>
              <a:rPr lang="en-US" err="1" smtClean="0"/>
              <a:t>երեսին</a:t>
            </a:r>
            <a:r>
              <a:rPr lang="en-US" smtClean="0"/>
              <a:t> </a:t>
            </a:r>
            <a:r>
              <a:rPr lang="en-US" err="1" smtClean="0"/>
              <a:t>պահպանված</a:t>
            </a:r>
            <a:r>
              <a:rPr lang="en-US" smtClean="0"/>
              <a:t>, </a:t>
            </a:r>
            <a:r>
              <a:rPr lang="en-US" err="1" smtClean="0"/>
              <a:t>ամենահին</a:t>
            </a:r>
            <a:r>
              <a:rPr lang="en-US" smtClean="0"/>
              <a:t> </a:t>
            </a:r>
            <a:r>
              <a:rPr lang="en-US" err="1" smtClean="0"/>
              <a:t>պետություններից</a:t>
            </a:r>
            <a:r>
              <a:rPr lang="en-US" smtClean="0"/>
              <a:t> է:</a:t>
            </a:r>
          </a:p>
          <a:p>
            <a:r>
              <a:rPr lang="en-US" smtClean="0"/>
              <a:t>Հայաստանը </a:t>
            </a:r>
            <a:r>
              <a:rPr lang="en-US" err="1" smtClean="0"/>
              <a:t>հարուստ</a:t>
            </a:r>
            <a:r>
              <a:rPr lang="en-US" smtClean="0"/>
              <a:t> է </a:t>
            </a:r>
            <a:r>
              <a:rPr lang="en-US" err="1" smtClean="0"/>
              <a:t>բնազմաթիվ</a:t>
            </a:r>
            <a:r>
              <a:rPr lang="en-US" smtClean="0"/>
              <a:t>  </a:t>
            </a:r>
            <a:r>
              <a:rPr lang="en-US" err="1" smtClean="0"/>
              <a:t>տեսարժան</a:t>
            </a:r>
            <a:r>
              <a:rPr lang="en-US" smtClean="0"/>
              <a:t> </a:t>
            </a:r>
            <a:r>
              <a:rPr lang="en-US" err="1" smtClean="0"/>
              <a:t>վայրերով</a:t>
            </a:r>
            <a:r>
              <a:rPr lang="en-US" smtClean="0"/>
              <a:t>:</a:t>
            </a:r>
          </a:p>
          <a:p>
            <a:endParaRPr lang="en-US"/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1" y="1981200"/>
            <a:ext cx="5334000" cy="3505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228600" y="5751985"/>
            <a:ext cx="9525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ylfaen" pitchFamily="18" charset="0"/>
                <a:ea typeface="Calibri" pitchFamily="34" charset="0"/>
                <a:cs typeface="Times New Roman" pitchFamily="18" charset="0"/>
              </a:rPr>
              <a:t>Տաթևի վանք, միջնադարյան վանական համալիր Հայաստանում։ </a:t>
            </a:r>
            <a:endParaRPr kumimoji="0" lang="hy-AM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ylfaen" pitchFamily="18" charset="0"/>
                <a:ea typeface="Calibri" pitchFamily="34" charset="0"/>
                <a:cs typeface="Times New Roman" pitchFamily="18" charset="0"/>
              </a:rPr>
              <a:t>Գտնվում է Սյունիքի մարզի Տաթև գյուղի հարավում՝ </a:t>
            </a:r>
            <a:endParaRPr kumimoji="0" lang="hy-AM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ylfaen" pitchFamily="18" charset="0"/>
                <a:ea typeface="Calibri" pitchFamily="34" charset="0"/>
                <a:cs typeface="Times New Roman" pitchFamily="18" charset="0"/>
              </a:rPr>
              <a:t>Որոտան գետի վտակի ձորի աջափնյա եզերքին</a:t>
            </a:r>
            <a:r>
              <a: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ylfaen" pitchFamily="18" charset="0"/>
                <a:ea typeface="Calibri" pitchFamily="34" charset="0"/>
                <a:cs typeface="Times New Roman" pitchFamily="18" charset="0"/>
              </a:rPr>
              <a:t>։ </a:t>
            </a:r>
          </a:p>
        </p:txBody>
      </p:sp>
      <p:sp>
        <p:nvSpPr>
          <p:cNvPr id="8" name="Rectangle 7"/>
          <p:cNvSpPr/>
          <p:nvPr/>
        </p:nvSpPr>
        <p:spPr>
          <a:xfrm>
            <a:off x="1524000" y="1600200"/>
            <a:ext cx="992579" cy="400110"/>
          </a:xfrm>
          <a:prstGeom prst="rect">
            <a:avLst/>
          </a:prstGeom>
          <a:ln>
            <a:solidFill>
              <a:schemeClr val="bg2"/>
            </a:solidFill>
          </a:ln>
        </p:spPr>
        <p:txBody>
          <a:bodyPr wrap="none">
            <a:spAutoFit/>
          </a:bodyPr>
          <a:lstStyle/>
          <a:p>
            <a:r>
              <a:rPr lang="en-US" sz="2000" b="1" spc="30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Տաթև</a:t>
            </a:r>
            <a:endParaRPr lang="en-US" sz="2000" b="1" spc="30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ransition spd="slow" advClick="0" advTm="7000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5257800"/>
            <a:ext cx="5410200" cy="571936"/>
          </a:xfrm>
        </p:spPr>
        <p:txBody>
          <a:bodyPr>
            <a:noAutofit/>
          </a:bodyPr>
          <a:lstStyle/>
          <a:p>
            <a:r>
              <a:rPr lang="en-US" sz="1600" i="1" smtClean="0"/>
              <a:t>Գառնու հեթանոսական տաճար, հին հայկական հեթանոսական</a:t>
            </a:r>
          </a:p>
          <a:p>
            <a:r>
              <a:rPr lang="en-US" sz="1600" i="1" smtClean="0"/>
              <a:t> տաճար:Կոտայքի մարզի համանուն գյուղում, Ազատ գետի աջ ափին։ </a:t>
            </a:r>
          </a:p>
          <a:p>
            <a:endParaRPr lang="en-US" sz="70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133600"/>
            <a:ext cx="3962400" cy="2819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2133600"/>
            <a:ext cx="3733800" cy="2895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Rectangle 5"/>
          <p:cNvSpPr/>
          <p:nvPr/>
        </p:nvSpPr>
        <p:spPr>
          <a:xfrm>
            <a:off x="762000" y="1524000"/>
            <a:ext cx="1204176" cy="707886"/>
          </a:xfrm>
          <a:prstGeom prst="rect">
            <a:avLst/>
          </a:prstGeom>
          <a:ln>
            <a:solidFill>
              <a:schemeClr val="bg2"/>
            </a:solidFill>
          </a:ln>
        </p:spPr>
        <p:txBody>
          <a:bodyPr wrap="none">
            <a:spAutoFit/>
          </a:bodyPr>
          <a:lstStyle/>
          <a:p>
            <a:r>
              <a:rPr lang="en-US" sz="2000" b="1" spc="30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Գառնի</a:t>
            </a:r>
          </a:p>
          <a:p>
            <a:endParaRPr lang="en-US" sz="2000" b="1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391400" y="5181600"/>
            <a:ext cx="1388522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spc="30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Գեղարդ</a:t>
            </a:r>
            <a:endParaRPr lang="en-US" b="1" spc="30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  <a:p>
            <a:endParaRPr lang="en-US" b="1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267200" y="990600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i="1" smtClean="0"/>
              <a:t>Գեղարդի վանք, միջնադարյան վանական համալիր Հայաստանում։ Գտնվում է Կոտայքի մարզի Գողթ գյուղի մոտ՝ Ազատ գետի վերին հոսանքում՝ աջ ափին։ </a:t>
            </a:r>
            <a:endParaRPr lang="en-US" sz="1600" i="1"/>
          </a:p>
        </p:txBody>
      </p:sp>
    </p:spTree>
  </p:cSld>
  <p:clrMapOvr>
    <a:masterClrMapping/>
  </p:clrMapOvr>
  <p:transition spd="slow" advClick="0" advTm="7000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57800"/>
            <a:ext cx="8305800" cy="1143000"/>
          </a:xfrm>
        </p:spPr>
        <p:txBody>
          <a:bodyPr>
            <a:noAutofit/>
          </a:bodyPr>
          <a:lstStyle/>
          <a:p>
            <a:r>
              <a:rPr lang="en-US" sz="1600" i="1" smtClean="0"/>
              <a:t>Ջերմուկ, քաղաք Հայաստանի Վայոց ձորի մարզում, մարզկենտրոնից 50 կմ հյուսիս-արևելք, Արփա գետի ակունքի շրջանում։ Հայաստանի երեք առողջարանային քաղաքներից մեկն է։ Գտնվում է Երևանից 173 կմ հեռավորության վրա։</a:t>
            </a:r>
            <a:endParaRPr lang="en-US" sz="1600" i="1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742" y="1525270"/>
            <a:ext cx="6152515" cy="38074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447800" y="959823"/>
            <a:ext cx="121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normalizeH="0" baseline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ylfaen" pitchFamily="18" charset="0"/>
                <a:ea typeface="Calibri" pitchFamily="34" charset="0"/>
                <a:cs typeface="Times New Roman" pitchFamily="18" charset="0"/>
              </a:rPr>
              <a:t>Ջերմուկ</a:t>
            </a:r>
            <a:endParaRPr kumimoji="0" lang="en-US" sz="2400" b="1" i="0" u="none" strike="noStrike" normalizeH="0" baseline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 advClick="0" advTm="7000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334000"/>
            <a:ext cx="6632448" cy="1029136"/>
          </a:xfrm>
        </p:spPr>
        <p:txBody>
          <a:bodyPr>
            <a:normAutofit/>
          </a:bodyPr>
          <a:lstStyle/>
          <a:p>
            <a:r>
              <a:rPr lang="en-US" sz="1600" smtClean="0"/>
              <a:t>Դիլիջանը գտնվում է Տավուշի մարզում, մարզկենտրոնից 36 կմ </a:t>
            </a:r>
          </a:p>
          <a:p>
            <a:r>
              <a:rPr lang="en-US" sz="1600" smtClean="0"/>
              <a:t>հարավ-արևմուտք, Աղստև գետի ափին։ Հեռավորությունը Երևանից՝ 99 կմ։</a:t>
            </a:r>
            <a:endParaRPr lang="en-US" sz="1600"/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214120"/>
            <a:ext cx="5667057" cy="39674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533400" y="1263134"/>
            <a:ext cx="1295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u="none" strike="noStrike" normalizeH="0" baseline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ea typeface="Calibri" pitchFamily="34" charset="0"/>
                <a:cs typeface="Times New Roman" pitchFamily="18" charset="0"/>
              </a:rPr>
              <a:t>Դիլիջան</a:t>
            </a:r>
            <a:endParaRPr kumimoji="0" lang="en-US" sz="2400" b="1" u="none" strike="noStrike" normalizeH="0" baseline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 advClick="0" advTm="7000">
    <p:circl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990600"/>
            <a:ext cx="4419600" cy="962464"/>
          </a:xfrm>
        </p:spPr>
        <p:txBody>
          <a:bodyPr>
            <a:normAutofit/>
          </a:bodyPr>
          <a:lstStyle/>
          <a:p>
            <a:pPr algn="l">
              <a:lnSpc>
                <a:spcPct val="110000"/>
              </a:lnSpc>
            </a:pPr>
            <a:r>
              <a:rPr lang="en-US" sz="1600" i="1" smtClean="0"/>
              <a:t>Հաղպատ, հայկական միջնադարյան խոշոր վանքային համալիր, նախկին համալսարան Հայաստանի Լոռու մարզի Հաղպատ գյուղում</a:t>
            </a:r>
            <a:r>
              <a:rPr lang="en-US" sz="1600" smtClean="0"/>
              <a:t>։ </a:t>
            </a:r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057400"/>
            <a:ext cx="3810000" cy="2819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057400"/>
            <a:ext cx="3886200" cy="2819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3886200" y="5105400"/>
            <a:ext cx="499848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ylfaen" pitchFamily="18" charset="0"/>
                <a:ea typeface="Calibri" pitchFamily="34" charset="0"/>
                <a:cs typeface="Times New Roman" pitchFamily="18" charset="0"/>
              </a:rPr>
              <a:t>Սևանա լիճ, ջրային ավազանը գտնվում է Գեղարքունիքի մ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ylfaen" pitchFamily="18" charset="0"/>
                <a:ea typeface="Calibri" pitchFamily="34" charset="0"/>
                <a:cs typeface="Times New Roman" pitchFamily="18" charset="0"/>
              </a:rPr>
              <a:t>արզում` ծովի մակարդակից մոտ 1900 մետր բարձրության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ylfaen" pitchFamily="18" charset="0"/>
                <a:ea typeface="Calibri" pitchFamily="34" charset="0"/>
                <a:cs typeface="Times New Roman" pitchFamily="18" charset="0"/>
              </a:rPr>
              <a:t>վրա։ Այն աշխարհի՝ քաղցրահամ ջուր ունեցող 2-րդ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ylfaen" pitchFamily="18" charset="0"/>
                <a:ea typeface="Calibri" pitchFamily="34" charset="0"/>
                <a:cs typeface="Times New Roman" pitchFamily="18" charset="0"/>
              </a:rPr>
              <a:t>բարձրադիր լիճն է:</a:t>
            </a: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7239000" y="1432411"/>
            <a:ext cx="13468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1" u="none" strike="noStrike" normalizeH="0" baseline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ylfaen" pitchFamily="18" charset="0"/>
                <a:ea typeface="Calibri" pitchFamily="34" charset="0"/>
                <a:cs typeface="Times New Roman" pitchFamily="18" charset="0"/>
              </a:rPr>
              <a:t>Սևանա</a:t>
            </a:r>
            <a:r>
              <a:rPr kumimoji="0" lang="en-US" sz="1600" b="1" i="1" u="none" strike="noStrike" normalizeH="0" baseline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ylfaen" pitchFamily="18" charset="0"/>
                <a:ea typeface="Calibri" pitchFamily="34" charset="0"/>
                <a:cs typeface="Times New Roman" pitchFamily="18" charset="0"/>
              </a:rPr>
              <a:t> լիճ</a:t>
            </a:r>
            <a:endParaRPr kumimoji="0" lang="en-US" sz="2000" b="1" i="1" u="none" strike="noStrike" normalizeH="0" baseline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228600" y="5105400"/>
            <a:ext cx="174919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1" u="none" strike="noStrike" normalizeH="0" baseline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ea typeface="Calibri" pitchFamily="34" charset="0"/>
                <a:cs typeface="Times New Roman" pitchFamily="18" charset="0"/>
              </a:rPr>
              <a:t>Հաղպատի վանք</a:t>
            </a:r>
            <a:endParaRPr kumimoji="0" lang="en-US" sz="2000" b="1" i="1" u="none" strike="noStrike" normalizeH="0" baseline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 advClick="0" advTm="7000">
    <p:strips dir="r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609600" y="1127611"/>
            <a:ext cx="163217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i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ylfaen" pitchFamily="18" charset="0"/>
                <a:cs typeface="Times New Roman" pitchFamily="18" charset="0"/>
              </a:rPr>
              <a:t>Դենդրոպարկ</a:t>
            </a:r>
            <a:endParaRPr kumimoji="0" lang="en-US" sz="2400" b="1" i="1" u="none" strike="noStrike" normalizeH="0" baseline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2438400"/>
            <a:ext cx="5133657" cy="320040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304800" y="1981200"/>
            <a:ext cx="2962671" cy="3291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1" u="none" strike="noStrike" cap="none" normalizeH="0" baseline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Sylfaen" pitchFamily="18" charset="0"/>
                <a:ea typeface="Calibri" pitchFamily="34" charset="0"/>
                <a:cs typeface="Times New Roman" pitchFamily="18" charset="0"/>
              </a:rPr>
              <a:t>Ստեփանավանի դենդրոպարկ, 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1" u="none" strike="noStrike" cap="none" normalizeH="0" baseline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Sylfaen" pitchFamily="18" charset="0"/>
                <a:ea typeface="Calibri" pitchFamily="34" charset="0"/>
                <a:cs typeface="Times New Roman" pitchFamily="18" charset="0"/>
              </a:rPr>
              <a:t>պաշտոնապես՝ Էդմոն Լեոնովիչի 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1" u="none" strike="noStrike" cap="none" normalizeH="0" baseline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Sylfaen" pitchFamily="18" charset="0"/>
                <a:ea typeface="Calibri" pitchFamily="34" charset="0"/>
                <a:cs typeface="Times New Roman" pitchFamily="18" charset="0"/>
              </a:rPr>
              <a:t>անվան Սոճուտ դենդրոայգի, 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1" u="none" strike="noStrike" cap="none" normalizeH="0" baseline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Sylfaen" pitchFamily="18" charset="0"/>
                <a:ea typeface="Calibri" pitchFamily="34" charset="0"/>
                <a:cs typeface="Times New Roman" pitchFamily="18" charset="0"/>
              </a:rPr>
              <a:t>գտնվում է Լոռու մարզի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1" u="none" strike="noStrike" cap="none" normalizeH="0" baseline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Sylfaen" pitchFamily="18" charset="0"/>
                <a:ea typeface="Calibri" pitchFamily="34" charset="0"/>
                <a:cs typeface="Times New Roman" pitchFamily="18" charset="0"/>
              </a:rPr>
              <a:t> Գյուլագարակ գյուղում, 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1" u="none" strike="noStrike" cap="none" normalizeH="0" baseline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Sylfaen" pitchFamily="18" charset="0"/>
                <a:ea typeface="Calibri" pitchFamily="34" charset="0"/>
                <a:cs typeface="Times New Roman" pitchFamily="18" charset="0"/>
              </a:rPr>
              <a:t>Ստեփանավան քաղաքից 12 կմ 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1" u="none" strike="noStrike" cap="none" normalizeH="0" baseline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Sylfaen" pitchFamily="18" charset="0"/>
                <a:ea typeface="Calibri" pitchFamily="34" charset="0"/>
                <a:cs typeface="Times New Roman" pitchFamily="18" charset="0"/>
              </a:rPr>
              <a:t>հեռավորության վրա, 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1" u="none" strike="noStrike" cap="none" normalizeH="0" baseline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Sylfaen" pitchFamily="18" charset="0"/>
                <a:ea typeface="Calibri" pitchFamily="34" charset="0"/>
                <a:cs typeface="Times New Roman" pitchFamily="18" charset="0"/>
              </a:rPr>
              <a:t>Երևանից 155 կմ հյուսիս, 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1" u="none" strike="noStrike" cap="none" normalizeH="0" baseline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Sylfaen" pitchFamily="18" charset="0"/>
                <a:ea typeface="Calibri" pitchFamily="34" charset="0"/>
                <a:cs typeface="Times New Roman" pitchFamily="18" charset="0"/>
              </a:rPr>
              <a:t>ծովի մակերևույթից շուրջ 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1" u="none" strike="noStrike" cap="none" normalizeH="0" baseline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Sylfaen" pitchFamily="18" charset="0"/>
                <a:ea typeface="Calibri" pitchFamily="34" charset="0"/>
                <a:cs typeface="Times New Roman" pitchFamily="18" charset="0"/>
              </a:rPr>
              <a:t>1450 մետր բարձրության վրա։</a:t>
            </a:r>
            <a:endParaRPr kumimoji="0" lang="en-US" sz="1800" b="1" i="1" u="none" strike="noStrike" cap="none" normalizeH="0" baseline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 advClick="0" advTm="7000">
    <p:whee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914400"/>
            <a:ext cx="3914457" cy="2667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581400"/>
            <a:ext cx="3733800" cy="2895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4419600" y="3794611"/>
            <a:ext cx="152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normalizeH="0" baseline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ea typeface="Calibri" pitchFamily="34" charset="0"/>
                <a:cs typeface="Times New Roman" pitchFamily="18" charset="0"/>
              </a:rPr>
              <a:t>Լաստիվեր</a:t>
            </a:r>
            <a:endParaRPr kumimoji="0" lang="en-US" sz="2400" b="1" i="0" u="none" strike="noStrike" normalizeH="0" baseline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4572000" y="4343400"/>
            <a:ext cx="3733714" cy="1708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ylfaen" pitchFamily="18" charset="0"/>
                <a:ea typeface="Calibri" pitchFamily="34" charset="0"/>
                <a:cs typeface="Times New Roman" pitchFamily="18" charset="0"/>
              </a:rPr>
              <a:t>Լաստիվերը տեղակայված է Տավուշի 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ylfaen" pitchFamily="18" charset="0"/>
                <a:ea typeface="Calibri" pitchFamily="34" charset="0"/>
                <a:cs typeface="Times New Roman" pitchFamily="18" charset="0"/>
              </a:rPr>
              <a:t>մարզում: Հյուսիս- արևելքում է գտնվում 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ylfaen" pitchFamily="18" charset="0"/>
                <a:ea typeface="Calibri" pitchFamily="34" charset="0"/>
                <a:cs typeface="Times New Roman" pitchFamily="18" charset="0"/>
              </a:rPr>
              <a:t>Հայաստանի ամենաանտառաշատ մարզը` 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ylfaen" pitchFamily="18" charset="0"/>
                <a:ea typeface="Calibri" pitchFamily="34" charset="0"/>
                <a:cs typeface="Times New Roman" pitchFamily="18" charset="0"/>
              </a:rPr>
              <a:t>Տավուշը, որի տարածքի կեսը պատված է 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ylfaen" pitchFamily="18" charset="0"/>
                <a:ea typeface="Calibri" pitchFamily="34" charset="0"/>
                <a:cs typeface="Times New Roman" pitchFamily="18" charset="0"/>
              </a:rPr>
              <a:t>անտառներով և կանաչ տարածքներով:</a:t>
            </a: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533400" y="1524000"/>
            <a:ext cx="4177747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ylfaen" pitchFamily="18" charset="0"/>
                <a:ea typeface="Calibri" pitchFamily="34" charset="0"/>
                <a:cs typeface="Times New Roman" pitchFamily="18" charset="0"/>
              </a:rPr>
              <a:t>Շաքեի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ylfae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ylfaen" pitchFamily="18" charset="0"/>
                <a:ea typeface="Calibri" pitchFamily="34" charset="0"/>
                <a:cs typeface="Times New Roman" pitchFamily="18" charset="0"/>
              </a:rPr>
              <a:t>ջրվեժ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ylfae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ylfaen" pitchFamily="18" charset="0"/>
                <a:ea typeface="Calibri" pitchFamily="34" charset="0"/>
                <a:cs typeface="Times New Roman" pitchFamily="18" charset="0"/>
              </a:rPr>
              <a:t>ջրագրական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ylfae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ylfaen" pitchFamily="18" charset="0"/>
                <a:ea typeface="Calibri" pitchFamily="34" charset="0"/>
                <a:cs typeface="Times New Roman" pitchFamily="18" charset="0"/>
              </a:rPr>
              <a:t>բնության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ylfae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ylfaen" pitchFamily="18" charset="0"/>
                <a:ea typeface="Calibri" pitchFamily="34" charset="0"/>
                <a:cs typeface="Times New Roman" pitchFamily="18" charset="0"/>
              </a:rPr>
              <a:t>հուշարձան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ylfae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ylfaen" pitchFamily="18" charset="0"/>
                <a:ea typeface="Calibri" pitchFamily="34" charset="0"/>
                <a:cs typeface="Times New Roman" pitchFamily="18" charset="0"/>
              </a:rPr>
              <a:t>Հայաստանի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ylfae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ylfaen" pitchFamily="18" charset="0"/>
                <a:ea typeface="Calibri" pitchFamily="34" charset="0"/>
                <a:cs typeface="Times New Roman" pitchFamily="18" charset="0"/>
              </a:rPr>
              <a:t>Հանրապետությունում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ylfaen" pitchFamily="18" charset="0"/>
                <a:ea typeface="Calibri" pitchFamily="34" charset="0"/>
                <a:cs typeface="Times New Roman" pitchFamily="18" charset="0"/>
              </a:rPr>
              <a:t>։ 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ylfaen" pitchFamily="18" charset="0"/>
                <a:ea typeface="Calibri" pitchFamily="34" charset="0"/>
                <a:cs typeface="Times New Roman" pitchFamily="18" charset="0"/>
              </a:rPr>
              <a:t>Գտնվում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ylfaen" pitchFamily="18" charset="0"/>
                <a:ea typeface="Calibri" pitchFamily="34" charset="0"/>
                <a:cs typeface="Times New Roman" pitchFamily="18" charset="0"/>
              </a:rPr>
              <a:t> է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ylfaen" pitchFamily="18" charset="0"/>
                <a:ea typeface="Calibri" pitchFamily="34" charset="0"/>
                <a:cs typeface="Times New Roman" pitchFamily="18" charset="0"/>
              </a:rPr>
              <a:t>Սյունիքի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ylfae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ylfaen" pitchFamily="18" charset="0"/>
                <a:ea typeface="Calibri" pitchFamily="34" charset="0"/>
                <a:cs typeface="Times New Roman" pitchFamily="18" charset="0"/>
              </a:rPr>
              <a:t>մարզում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ylfae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ylfaen" pitchFamily="18" charset="0"/>
                <a:ea typeface="Calibri" pitchFamily="34" charset="0"/>
                <a:cs typeface="Times New Roman" pitchFamily="18" charset="0"/>
              </a:rPr>
              <a:t>Որոտան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ylfae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ylfaen" pitchFamily="18" charset="0"/>
                <a:ea typeface="Calibri" pitchFamily="34" charset="0"/>
                <a:cs typeface="Times New Roman" pitchFamily="18" charset="0"/>
              </a:rPr>
              <a:t>գետի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ylfae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ylfaen" pitchFamily="18" charset="0"/>
                <a:ea typeface="Calibri" pitchFamily="34" charset="0"/>
                <a:cs typeface="Times New Roman" pitchFamily="18" charset="0"/>
              </a:rPr>
              <a:t>ձախակողմյան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ylfaen" pitchFamily="18" charset="0"/>
                <a:ea typeface="Calibri" pitchFamily="34" charset="0"/>
                <a:cs typeface="Times New Roman" pitchFamily="18" charset="0"/>
              </a:rPr>
              <a:t>՝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ylfaen" pitchFamily="18" charset="0"/>
                <a:ea typeface="Calibri" pitchFamily="34" charset="0"/>
                <a:cs typeface="Times New Roman" pitchFamily="18" charset="0"/>
              </a:rPr>
              <a:t>Շաքի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ylfae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ylfaen" pitchFamily="18" charset="0"/>
                <a:ea typeface="Calibri" pitchFamily="34" charset="0"/>
                <a:cs typeface="Times New Roman" pitchFamily="18" charset="0"/>
              </a:rPr>
              <a:t>վտակի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ylfae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ylfaen" pitchFamily="18" charset="0"/>
                <a:ea typeface="Calibri" pitchFamily="34" charset="0"/>
                <a:cs typeface="Times New Roman" pitchFamily="18" charset="0"/>
              </a:rPr>
              <a:t>վրա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ylfaen" pitchFamily="18" charset="0"/>
                <a:ea typeface="Calibri" pitchFamily="34" charset="0"/>
                <a:cs typeface="Times New Roman" pitchFamily="18" charset="0"/>
              </a:rPr>
              <a:t>։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2971800" y="990600"/>
            <a:ext cx="157927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ea typeface="Calibri" pitchFamily="34" charset="0"/>
                <a:cs typeface="Times New Roman" pitchFamily="18" charset="0"/>
              </a:rPr>
              <a:t>Շաքեի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ylfae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1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ea typeface="Calibri" pitchFamily="34" charset="0"/>
                <a:cs typeface="Times New Roman" pitchFamily="18" charset="0"/>
              </a:rPr>
              <a:t>ջրվեժ</a:t>
            </a:r>
            <a:endParaRPr kumimoji="0" lang="en-US" sz="2400" b="1" i="0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 advClick="0" advTm="7000">
    <p:zoom dir="in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2819400"/>
            <a:ext cx="5334000" cy="35412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914400" y="2331423"/>
            <a:ext cx="154561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all" normalizeH="0" baseline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Sylfaen" pitchFamily="18" charset="0"/>
                <a:ea typeface="Calibri" pitchFamily="34" charset="0"/>
                <a:cs typeface="Times New Roman" pitchFamily="18" charset="0"/>
              </a:rPr>
              <a:t>Գոշավանք</a:t>
            </a:r>
            <a:endParaRPr kumimoji="0" lang="en-US" sz="1800" b="1" i="0" u="none" strike="noStrike" cap="all" normalizeH="0" baseline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2667000" y="1149976"/>
            <a:ext cx="5108462" cy="1029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ylfaen" pitchFamily="18" charset="0"/>
                <a:ea typeface="Calibri" pitchFamily="34" charset="0"/>
                <a:cs typeface="Times New Roman" pitchFamily="18" charset="0"/>
              </a:rPr>
              <a:t>Գոշավանք, Նոր Գետիկ վանք, հայկական կրոնական 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ylfaen" pitchFamily="18" charset="0"/>
                <a:ea typeface="Calibri" pitchFamily="34" charset="0"/>
                <a:cs typeface="Times New Roman" pitchFamily="18" charset="0"/>
              </a:rPr>
              <a:t>կառույց Հայաստանի Հանրապետության Տավուշի մարզի 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Sylfaen" pitchFamily="18" charset="0"/>
                <a:ea typeface="Calibri" pitchFamily="34" charset="0"/>
                <a:cs typeface="Times New Roman" pitchFamily="18" charset="0"/>
              </a:rPr>
              <a:t>Գոշ գյուղի եզրին, Գետիկ գետի աջ ափին:</a:t>
            </a:r>
            <a:endParaRPr kumimoji="0" lang="en-US" sz="240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 advClick="0" advTm="7000">
    <p:wheel spokes="8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600200"/>
            <a:ext cx="3810000" cy="25146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578" name="Picture 2" descr="C:\Users\SLS\Desktop\5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85595" y="2514600"/>
            <a:ext cx="4558405" cy="3041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4724400" y="1813411"/>
            <a:ext cx="151515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normalizeH="0" baseline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ylfaen" pitchFamily="18" charset="0"/>
                <a:ea typeface="Calibri" pitchFamily="34" charset="0"/>
                <a:cs typeface="Times New Roman" pitchFamily="18" charset="0"/>
              </a:rPr>
              <a:t>Ծաղկաձոր</a:t>
            </a:r>
            <a:endParaRPr kumimoji="0" lang="en-US" sz="2800" b="1" i="0" u="none" strike="noStrike" normalizeH="0" baseline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304800" y="4267200"/>
            <a:ext cx="4039888" cy="2215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1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Sylfaen" pitchFamily="18" charset="0"/>
                <a:ea typeface="Calibri" pitchFamily="34" charset="0"/>
                <a:cs typeface="Times New Roman" pitchFamily="18" charset="0"/>
              </a:rPr>
              <a:t>Ծաղկաձոր քաղաքը գտնվում է 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1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Sylfaen" pitchFamily="18" charset="0"/>
                <a:ea typeface="Calibri" pitchFamily="34" charset="0"/>
                <a:cs typeface="Times New Roman" pitchFamily="18" charset="0"/>
              </a:rPr>
              <a:t>Կոտայքի մարզում: </a:t>
            </a:r>
            <a:r>
              <a:rPr kumimoji="0" lang="en-US" sz="1200" b="0" i="1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 </a:t>
            </a:r>
            <a:r>
              <a:rPr kumimoji="0" lang="en-US" sz="1600" b="0" i="1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Sylfaen" pitchFamily="18" charset="0"/>
                <a:ea typeface="Calibri" pitchFamily="34" charset="0"/>
                <a:cs typeface="Times New Roman" pitchFamily="18" charset="0"/>
              </a:rPr>
              <a:t>Այն  Հայաստանի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1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Sylfaen" pitchFamily="18" charset="0"/>
                <a:ea typeface="Calibri" pitchFamily="34" charset="0"/>
                <a:cs typeface="Times New Roman" pitchFamily="18" charset="0"/>
              </a:rPr>
              <a:t> ամենասիրելի և ամենահայտնի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1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Sylfaen" pitchFamily="18" charset="0"/>
                <a:ea typeface="Calibri" pitchFamily="34" charset="0"/>
                <a:cs typeface="Times New Roman" pitchFamily="18" charset="0"/>
              </a:rPr>
              <a:t> հանգստյան գոտին է:</a:t>
            </a:r>
            <a:r>
              <a:rPr kumimoji="0" lang="en-US" sz="1200" b="0" i="1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600" b="0" i="1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Sylfaen" pitchFamily="18" charset="0"/>
                <a:ea typeface="Calibri" pitchFamily="34" charset="0"/>
                <a:cs typeface="Times New Roman" pitchFamily="18" charset="0"/>
              </a:rPr>
              <a:t>Քաղաքի մեջ է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1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Sylfaen" pitchFamily="18" charset="0"/>
                <a:ea typeface="Calibri" pitchFamily="34" charset="0"/>
                <a:cs typeface="Times New Roman" pitchFamily="18" charset="0"/>
              </a:rPr>
              <a:t> գտնվում</a:t>
            </a:r>
            <a:r>
              <a:rPr kumimoji="0" lang="en-US" sz="1600" b="0" i="1" u="none" strike="noStrike" cap="none" normalizeH="0" smtClean="0">
                <a:ln>
                  <a:noFill/>
                </a:ln>
                <a:solidFill>
                  <a:srgbClr val="002060"/>
                </a:solidFill>
                <a:effectLst/>
                <a:latin typeface="Sylfaen" pitchFamily="18" charset="0"/>
                <a:ea typeface="Calibri" pitchFamily="34" charset="0"/>
                <a:cs typeface="Times New Roman" pitchFamily="18" charset="0"/>
              </a:rPr>
              <a:t> Կեչառիս</a:t>
            </a:r>
            <a:r>
              <a:rPr lang="en-US" sz="1600" i="1" smtClean="0">
                <a:solidFill>
                  <a:srgbClr val="002060"/>
                </a:solidFill>
                <a:latin typeface="Sylfaen" pitchFamily="18" charset="0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en-US" sz="1600" b="0" i="1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Sylfaen" pitchFamily="18" charset="0"/>
                <a:ea typeface="Calibri" pitchFamily="34" charset="0"/>
                <a:cs typeface="Times New Roman" pitchFamily="18" charset="0"/>
              </a:rPr>
              <a:t>վանական համալիրը:</a:t>
            </a:r>
            <a:endParaRPr kumimoji="0" lang="en-US" sz="1050" b="0" i="1" u="none" strike="noStrike" cap="none" normalizeH="0" baseline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 advClick="0" advTm="7000">
    <p:newsfla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685800" y="913657"/>
            <a:ext cx="723787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DoubleWave1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normalizeH="0" baseline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Sylfaen" pitchFamily="18" charset="0"/>
                <a:ea typeface="Calibri" pitchFamily="34" charset="0"/>
                <a:cs typeface="Times New Roman" pitchFamily="18" charset="0"/>
              </a:rPr>
              <a:t>Ծանոթանանք նաև Երևանի տեսարժան վայրերին</a:t>
            </a:r>
            <a:endParaRPr kumimoji="0" lang="en-US" sz="3200" b="1" i="0" u="none" strike="noStrike" normalizeH="0" baseline="0" smtClean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2590800"/>
            <a:ext cx="4953000" cy="36576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Rectangle 6"/>
          <p:cNvSpPr/>
          <p:nvPr/>
        </p:nvSpPr>
        <p:spPr>
          <a:xfrm>
            <a:off x="533400" y="1828800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y-AM" sz="1600" b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Ա. Սպենդիարյանի անվան օպերայի և բալետի ազգային ակադեմիական թատրոն</a:t>
            </a:r>
            <a:endParaRPr lang="hy-AM" sz="1600" b="1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</p:cSld>
  <p:clrMapOvr>
    <a:masterClrMapping/>
  </p:clrMapOvr>
  <p:transition spd="slow" advClick="0" advTm="7000">
    <p:comb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Users\SLS\Desktop\135254391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3064727"/>
            <a:ext cx="4038600" cy="29550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Rectangle 5"/>
          <p:cNvSpPr/>
          <p:nvPr/>
        </p:nvSpPr>
        <p:spPr>
          <a:xfrm>
            <a:off x="381000" y="2209800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y-AM" sz="2000" b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Մեսրոպ Մաշտոցի անվան Մատենադարան</a:t>
            </a:r>
            <a:endParaRPr lang="en-US" sz="2000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pic>
        <p:nvPicPr>
          <p:cNvPr id="26627" name="Picture 3" descr="C:\Users\SLS\Desktop\454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838200"/>
            <a:ext cx="3685184" cy="2438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Rectangle 7"/>
          <p:cNvSpPr/>
          <p:nvPr/>
        </p:nvSpPr>
        <p:spPr>
          <a:xfrm>
            <a:off x="5029200" y="3733800"/>
            <a:ext cx="344838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y-AM" sz="2000" b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Սուրբ Գրիգոր Լուսավորիչ </a:t>
            </a:r>
            <a:endParaRPr lang="en-US" sz="2000" b="1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  <a:p>
            <a:r>
              <a:rPr lang="hy-AM" sz="2000" b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մայր եկեղեցի</a:t>
            </a:r>
            <a:endParaRPr lang="hy-AM" sz="2000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Click="0" advTm="7000">
    <p:strips dir="r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1" y="2133600"/>
            <a:ext cx="4038600" cy="25146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04800" y="1295400"/>
            <a:ext cx="3048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y-AM" sz="2000" b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Կասկադ համալիր</a:t>
            </a:r>
            <a:endParaRPr lang="en-US" sz="2000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2133600"/>
            <a:ext cx="3505200" cy="2514600"/>
          </a:xfrm>
          <a:prstGeom prst="rect">
            <a:avLst/>
          </a:prstGeom>
        </p:spPr>
      </p:pic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5334000" y="1340822"/>
            <a:ext cx="275107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normalizeH="0" baseline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ylfaen" pitchFamily="18" charset="0"/>
                <a:ea typeface="Calibri" pitchFamily="34" charset="0"/>
                <a:cs typeface="Times New Roman" pitchFamily="18" charset="0"/>
              </a:rPr>
              <a:t>Հյուսիասյին պողոտա</a:t>
            </a:r>
            <a:endParaRPr kumimoji="0" lang="en-US" sz="2800" b="1" i="0" u="none" strike="noStrike" normalizeH="0" baseline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 advClick="0" advTm="7000">
    <p:check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429000"/>
            <a:ext cx="4170699" cy="2933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674" name="Picture 2" descr="C:\Users\SLS\Desktop\Republic-Squar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1524000"/>
            <a:ext cx="4445000" cy="2743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1219200" y="838200"/>
            <a:ext cx="395813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normalizeH="0" baseline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ylfaen" pitchFamily="18" charset="0"/>
                <a:ea typeface="Calibri" pitchFamily="34" charset="0"/>
                <a:cs typeface="Times New Roman" pitchFamily="18" charset="0"/>
              </a:rPr>
              <a:t>Հանրապետության  հրապարակ</a:t>
            </a:r>
            <a:endParaRPr kumimoji="0" lang="en-US" sz="2800" b="1" i="0" u="none" strike="noStrike" normalizeH="0" baseline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 advClick="0" advTm="7000">
    <p:blinds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038600"/>
            <a:ext cx="4953000" cy="23460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447800"/>
            <a:ext cx="3886200" cy="2286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2743200" y="822811"/>
            <a:ext cx="336342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spc="300" normalizeH="0" baseline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Sylfaen" pitchFamily="18" charset="0"/>
                <a:ea typeface="Calibri" pitchFamily="34" charset="0"/>
                <a:cs typeface="Times New Roman" pitchFamily="18" charset="0"/>
              </a:rPr>
              <a:t>Հաղթանակ զբոսայգի</a:t>
            </a:r>
            <a:endParaRPr kumimoji="0" lang="en-US" sz="2800" b="1" i="0" u="none" strike="noStrike" spc="300" normalizeH="0" baseline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1000" y="3124200"/>
            <a:ext cx="41040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y-AM" sz="20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Մայր Հայաստան հուշահամալիր</a:t>
            </a:r>
            <a:endParaRPr lang="en-US" sz="2000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Click="0" advTm="7000">
    <p:split dir="in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514600"/>
            <a:ext cx="8305800" cy="1143000"/>
          </a:xfrm>
        </p:spPr>
        <p:txBody>
          <a:bodyPr>
            <a:normAutofit fontScale="90000"/>
          </a:bodyPr>
          <a:lstStyle/>
          <a:p>
            <a:r>
              <a:rPr lang="en-US" i="1" smtClean="0"/>
              <a:t>Շնորհակալություն </a:t>
            </a:r>
            <a:br>
              <a:rPr lang="en-US" i="1" smtClean="0"/>
            </a:br>
            <a:r>
              <a:rPr lang="en-US" i="1" smtClean="0"/>
              <a:t/>
            </a:r>
            <a:br>
              <a:rPr lang="en-US" i="1" smtClean="0"/>
            </a:br>
            <a:r>
              <a:rPr lang="en-US" i="1" smtClean="0"/>
              <a:t>ուշադրության համար</a:t>
            </a:r>
            <a:endParaRPr lang="en-US" i="1"/>
          </a:p>
        </p:txBody>
      </p:sp>
    </p:spTree>
  </p:cSld>
  <p:clrMapOvr>
    <a:masterClrMapping/>
  </p:clrMapOvr>
  <p:transition spd="slow" advClick="0" advTm="7000"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140</TotalTime>
  <Words>363</Words>
  <Application>Microsoft Office PowerPoint</Application>
  <PresentationFormat>Экран (4:3)</PresentationFormat>
  <Paragraphs>72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Flow</vt:lpstr>
      <vt:lpstr>Հայաստանի տեսարժան վայրեր</vt:lpstr>
      <vt:lpstr>Презентация PowerPoint</vt:lpstr>
      <vt:lpstr>Презентация PowerPoint</vt:lpstr>
      <vt:lpstr>Ջերմուկ, քաղաք Հայաստանի Վայոց ձորի մարզում, մարզկենտրոնից 50 կմ հյուսիս-արևելք, Արփա գետի ակունքի շրջանում։ Հայաստանի երեք առողջարանային քաղաքներից մեկն է։ Գտնվում է Երևանից 173 կմ հեռավորության վրա։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Շնորհակալություն   ուշադրության համար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Հայաստանի տեսարժան վայրեր</dc:title>
  <dc:creator>SLS</dc:creator>
  <cp:lastModifiedBy>Admin</cp:lastModifiedBy>
  <cp:revision>31</cp:revision>
  <dcterms:created xsi:type="dcterms:W3CDTF">2006-08-16T00:00:00Z</dcterms:created>
  <dcterms:modified xsi:type="dcterms:W3CDTF">2020-04-14T17:56:47Z</dcterms:modified>
</cp:coreProperties>
</file>